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65" r:id="rId3"/>
    <p:sldId id="267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C:\Users\Salmanul%20Faris\Desktop\DataScience\Excel\Dashboard\final\googleplaystore_Salman_Ep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lmanul%20Faris\Desktop\DataScience\Excel\Dashboard\final\googleplaystore_Salman_Ep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lmanul%20Faris\Desktop\DataScience\Excel\Dashboard\final\googleplaystore_Salman_Ep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lmanul%20Faris\Desktop\DataScience\Excel\Dashboard\final\googleplaystore_Salman_Ep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almanul%20Faris\Desktop\DataScience\Excel\Dashboard\final\googleplaystore_Salman_Ep.xlsx" TargetMode="Externa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lmanul%20Faris\Desktop\DataScience\Excel\Dashboard\final\googleplaystore_Salman_Ep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[googleplaystore_Salman_Ep.xlsx]Installs vs category!PivotTable1</c:name>
    <c:fmtId val="12"/>
  </c:pivotSource>
  <c:chart>
    <c:autoTitleDeleted val="1"/>
    <c:pivotFmts>
      <c:pivotFmt>
        <c:idx val="0"/>
        <c:spPr>
          <a:solidFill>
            <a:schemeClr val="accent2"/>
          </a:solidFill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</c:pivotFmt>
      <c:pivotFmt>
        <c:idx val="3"/>
      </c:pivotFmt>
      <c:pivotFmt>
        <c:idx val="4"/>
        <c:spPr>
          <a:solidFill>
            <a:schemeClr val="accent2"/>
          </a:solidFill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2"/>
          </a:solidFill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5422376961925727E-2"/>
          <c:y val="0.14257055950804559"/>
          <c:w val="0.91164382729793758"/>
          <c:h val="0.4569632800754274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'Installs vs category'!$B$3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Pt>
            <c:idx val="1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03B4-4886-90E8-9D5F900E6D13}"/>
              </c:ext>
            </c:extLst>
          </c:dPt>
          <c:dPt>
            <c:idx val="1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03B4-4886-90E8-9D5F900E6D13}"/>
              </c:ext>
            </c:extLst>
          </c:dPt>
          <c:dPt>
            <c:idx val="3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03B4-4886-90E8-9D5F900E6D13}"/>
              </c:ext>
            </c:extLst>
          </c:dPt>
          <c:cat>
            <c:strRef>
              <c:f>'Installs vs category'!$A$4:$A$14</c:f>
              <c:strCache>
                <c:ptCount val="10"/>
                <c:pt idx="0">
                  <c:v>BUSINESS</c:v>
                </c:pt>
                <c:pt idx="1">
                  <c:v>COMMUNICATION</c:v>
                </c:pt>
                <c:pt idx="2">
                  <c:v>FAMILY</c:v>
                </c:pt>
                <c:pt idx="3">
                  <c:v>GAME</c:v>
                </c:pt>
                <c:pt idx="4">
                  <c:v>LIFESTYLE</c:v>
                </c:pt>
                <c:pt idx="5">
                  <c:v>MEDICAL</c:v>
                </c:pt>
                <c:pt idx="6">
                  <c:v>PERSONALIZATION</c:v>
                </c:pt>
                <c:pt idx="7">
                  <c:v>PRODUCTIVITY</c:v>
                </c:pt>
                <c:pt idx="8">
                  <c:v>SPORTS</c:v>
                </c:pt>
                <c:pt idx="9">
                  <c:v>TOOLS</c:v>
                </c:pt>
              </c:strCache>
            </c:strRef>
          </c:cat>
          <c:val>
            <c:numRef>
              <c:f>'Installs vs category'!$B$4:$B$14</c:f>
              <c:numCache>
                <c:formatCode>General</c:formatCode>
                <c:ptCount val="10"/>
                <c:pt idx="0">
                  <c:v>460</c:v>
                </c:pt>
                <c:pt idx="1">
                  <c:v>387</c:v>
                </c:pt>
                <c:pt idx="2">
                  <c:v>1972</c:v>
                </c:pt>
                <c:pt idx="3">
                  <c:v>1144</c:v>
                </c:pt>
                <c:pt idx="4">
                  <c:v>382</c:v>
                </c:pt>
                <c:pt idx="5">
                  <c:v>463</c:v>
                </c:pt>
                <c:pt idx="6">
                  <c:v>392</c:v>
                </c:pt>
                <c:pt idx="7">
                  <c:v>424</c:v>
                </c:pt>
                <c:pt idx="8">
                  <c:v>384</c:v>
                </c:pt>
                <c:pt idx="9">
                  <c:v>843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3B4-4886-90E8-9D5F900E6D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9176576"/>
        <c:axId val="49178112"/>
      </c:barChart>
      <c:catAx>
        <c:axId val="491765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49178112"/>
        <c:crosses val="autoZero"/>
        <c:auto val="1"/>
        <c:lblAlgn val="ctr"/>
        <c:lblOffset val="100"/>
        <c:noMultiLvlLbl val="0"/>
      </c:catAx>
      <c:valAx>
        <c:axId val="4917811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491765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lang="en-US"/>
      </a:pPr>
      <a:endParaRPr lang="en-US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[googleplaystore_Salman_Ep.xlsx]Installs vs category!PivotTable1</c:name>
    <c:fmtId val="21"/>
  </c:pivotSource>
  <c:chart>
    <c:autoTitleDeleted val="1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5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rgbClr val="92D050"/>
          </a:solidFill>
          <a:ln>
            <a:noFill/>
          </a:ln>
          <a:effectLst/>
        </c:spPr>
      </c:pivotFmt>
      <c:pivotFmt>
        <c:idx val="75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rgbClr val="92D050"/>
          </a:solidFill>
          <a:ln>
            <a:noFill/>
          </a:ln>
          <a:effectLst/>
        </c:spPr>
      </c:pivotFmt>
      <c:pivotFmt>
        <c:idx val="77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rgbClr val="92D050"/>
          </a:solidFill>
          <a:ln>
            <a:noFill/>
          </a:ln>
          <a:effectLst/>
        </c:spPr>
      </c:pivotFmt>
      <c:pivotFmt>
        <c:idx val="79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rgbClr val="92D050"/>
          </a:solidFill>
          <a:ln>
            <a:noFill/>
          </a:ln>
          <a:effectLst/>
        </c:spPr>
      </c:pivotFmt>
      <c:pivotFmt>
        <c:idx val="81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rgbClr val="92D050"/>
          </a:solidFill>
          <a:ln>
            <a:noFill/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8.6176122527661714E-2"/>
          <c:y val="0.2030838056666785"/>
          <c:w val="0.91164382729793758"/>
          <c:h val="0.4569632800754274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'Installs vs category'!$B$3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316-45E9-9668-1F74A8D417C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'Installs vs category'!$A$4:$A$18</c:f>
              <c:strCache>
                <c:ptCount val="14"/>
                <c:pt idx="0">
                  <c:v>Subway Surfers</c:v>
                </c:pt>
                <c:pt idx="1">
                  <c:v>Google Photos</c:v>
                </c:pt>
                <c:pt idx="2">
                  <c:v>Instagram</c:v>
                </c:pt>
                <c:pt idx="3">
                  <c:v>Google Drive</c:v>
                </c:pt>
                <c:pt idx="4">
                  <c:v>Google News</c:v>
                </c:pt>
                <c:pt idx="5">
                  <c:v>Hangouts</c:v>
                </c:pt>
                <c:pt idx="6">
                  <c:v>Candy Crush Saga</c:v>
                </c:pt>
                <c:pt idx="7">
                  <c:v>Skype - free IM &amp; video calls</c:v>
                </c:pt>
                <c:pt idx="8">
                  <c:v>Temple Run 2</c:v>
                </c:pt>
                <c:pt idx="9">
                  <c:v>Gmail</c:v>
                </c:pt>
                <c:pt idx="10">
                  <c:v>Maps - Navigate &amp; Explore</c:v>
                </c:pt>
                <c:pt idx="11">
                  <c:v>Google Chrome: Fast &amp; Secure</c:v>
                </c:pt>
                <c:pt idx="12">
                  <c:v>WhatsApp Messenger</c:v>
                </c:pt>
                <c:pt idx="13">
                  <c:v>Messenger â€“ Text and Video Chat for Free</c:v>
                </c:pt>
              </c:strCache>
            </c:strRef>
          </c:cat>
          <c:val>
            <c:numRef>
              <c:f>'Installs vs category'!$B$4:$B$18</c:f>
              <c:numCache>
                <c:formatCode>General</c:formatCode>
                <c:ptCount val="14"/>
                <c:pt idx="0">
                  <c:v>6000000000</c:v>
                </c:pt>
                <c:pt idx="1">
                  <c:v>4000000000</c:v>
                </c:pt>
                <c:pt idx="2">
                  <c:v>4000000000</c:v>
                </c:pt>
                <c:pt idx="3">
                  <c:v>4000000000</c:v>
                </c:pt>
                <c:pt idx="4">
                  <c:v>4000000000</c:v>
                </c:pt>
                <c:pt idx="5">
                  <c:v>4000000000</c:v>
                </c:pt>
                <c:pt idx="6">
                  <c:v>3500000000</c:v>
                </c:pt>
                <c:pt idx="7">
                  <c:v>3000000000</c:v>
                </c:pt>
                <c:pt idx="8">
                  <c:v>3000000000</c:v>
                </c:pt>
                <c:pt idx="9">
                  <c:v>3000000000</c:v>
                </c:pt>
                <c:pt idx="10">
                  <c:v>3000000000</c:v>
                </c:pt>
                <c:pt idx="11">
                  <c:v>3000000000</c:v>
                </c:pt>
                <c:pt idx="12">
                  <c:v>3000000000</c:v>
                </c:pt>
                <c:pt idx="13">
                  <c:v>3000000000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316-45E9-9668-1F74A8D417C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49176576"/>
        <c:axId val="49178112"/>
      </c:barChart>
      <c:catAx>
        <c:axId val="491765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178112"/>
        <c:crosses val="autoZero"/>
        <c:auto val="1"/>
        <c:lblAlgn val="ctr"/>
        <c:lblOffset val="100"/>
        <c:noMultiLvlLbl val="0"/>
      </c:catAx>
      <c:valAx>
        <c:axId val="49178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176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[googleplaystore_Salman_Ep.xlsx]Popular Category!PivotTable1</c:name>
    <c:fmtId val="5"/>
  </c:pivotSource>
  <c:chart>
    <c:autoTitleDeleted val="1"/>
    <c:pivotFmts>
      <c:pivotFmt>
        <c:idx val="0"/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00B050"/>
          </a:solidFill>
          <a:ln>
            <a:noFill/>
          </a:ln>
          <a:effectLst/>
        </c:spPr>
      </c:pivotFmt>
      <c:pivotFmt>
        <c:idx val="2"/>
        <c:spPr>
          <a:solidFill>
            <a:srgbClr val="99FF66"/>
          </a:solidFill>
          <a:ln>
            <a:noFill/>
          </a:ln>
          <a:effectLst/>
        </c:spPr>
      </c:pivotFmt>
      <c:pivotFmt>
        <c:idx val="3"/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9366369013036068E-2"/>
          <c:y val="0.14049617878647522"/>
          <c:w val="0.78773381452318492"/>
          <c:h val="0.416396908719743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'Popular Category'!$B$3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FBB4-4D3E-ACC9-2EB4D26E022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'Popular Category'!$A$4:$A$14</c:f>
              <c:strCache>
                <c:ptCount val="10"/>
                <c:pt idx="0">
                  <c:v>BUSINESS</c:v>
                </c:pt>
                <c:pt idx="1">
                  <c:v>COMMUNICATION</c:v>
                </c:pt>
                <c:pt idx="2">
                  <c:v>FAMILY</c:v>
                </c:pt>
                <c:pt idx="3">
                  <c:v>GAME</c:v>
                </c:pt>
                <c:pt idx="4">
                  <c:v>LIFESTYLE</c:v>
                </c:pt>
                <c:pt idx="5">
                  <c:v>MEDICAL</c:v>
                </c:pt>
                <c:pt idx="6">
                  <c:v>PERSONALIZATION</c:v>
                </c:pt>
                <c:pt idx="7">
                  <c:v>PRODUCTIVITY</c:v>
                </c:pt>
                <c:pt idx="8">
                  <c:v>SPORTS</c:v>
                </c:pt>
                <c:pt idx="9">
                  <c:v>TOOLS</c:v>
                </c:pt>
              </c:strCache>
            </c:strRef>
          </c:cat>
          <c:val>
            <c:numRef>
              <c:f>'Popular Category'!$B$4:$B$14</c:f>
              <c:numCache>
                <c:formatCode>General</c:formatCode>
                <c:ptCount val="10"/>
                <c:pt idx="0">
                  <c:v>460</c:v>
                </c:pt>
                <c:pt idx="1">
                  <c:v>387</c:v>
                </c:pt>
                <c:pt idx="2">
                  <c:v>1972</c:v>
                </c:pt>
                <c:pt idx="3">
                  <c:v>1144</c:v>
                </c:pt>
                <c:pt idx="4">
                  <c:v>382</c:v>
                </c:pt>
                <c:pt idx="5">
                  <c:v>463</c:v>
                </c:pt>
                <c:pt idx="6">
                  <c:v>392</c:v>
                </c:pt>
                <c:pt idx="7">
                  <c:v>424</c:v>
                </c:pt>
                <c:pt idx="8">
                  <c:v>384</c:v>
                </c:pt>
                <c:pt idx="9">
                  <c:v>843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3A-4ABA-BDD4-51819F974D6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49539712"/>
        <c:axId val="50332032"/>
      </c:barChart>
      <c:catAx>
        <c:axId val="495397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32032"/>
        <c:crosses val="autoZero"/>
        <c:auto val="1"/>
        <c:lblAlgn val="ctr"/>
        <c:lblOffset val="100"/>
        <c:noMultiLvlLbl val="0"/>
      </c:catAx>
      <c:valAx>
        <c:axId val="50332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539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[googleplaystore_Salman_Ep.xlsx]Free vs Paid apps!PivotTable2</c:name>
    <c:fmtId val="9"/>
  </c:pivotSource>
  <c:chart>
    <c:autoTitleDeleted val="1"/>
    <c:pivotFmts>
      <c:pivotFmt>
        <c:idx val="0"/>
        <c:marker>
          <c:symbol val="none"/>
        </c:marker>
      </c:pivotFmt>
      <c:pivotFmt>
        <c:idx val="1"/>
        <c:marker>
          <c:symbol val="none"/>
        </c:marker>
      </c:pivotFmt>
      <c:pivotFmt>
        <c:idx val="2"/>
        <c:marker>
          <c:symbol val="none"/>
        </c:marker>
      </c:pivotFmt>
      <c:pivotFmt>
        <c:idx val="3"/>
        <c:marker>
          <c:symbol val="none"/>
        </c:marker>
      </c:pivotFmt>
      <c:pivotFmt>
        <c:idx val="4"/>
        <c:marker>
          <c:symbol val="none"/>
        </c:marker>
      </c:pivotFmt>
      <c:pivotFmt>
        <c:idx val="5"/>
        <c:marker>
          <c:symbol val="none"/>
        </c:marker>
      </c:pivotFmt>
      <c:pivotFmt>
        <c:idx val="6"/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'Free vs Paid apps'!$B$3:$B$4</c:f>
              <c:strCache>
                <c:ptCount val="1"/>
                <c:pt idx="0">
                  <c:v>Free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'Free vs Paid apps'!$A$5:$A$15</c:f>
              <c:strCache>
                <c:ptCount val="10"/>
                <c:pt idx="0">
                  <c:v>BUSINESS</c:v>
                </c:pt>
                <c:pt idx="1">
                  <c:v>COMMUNICATION</c:v>
                </c:pt>
                <c:pt idx="2">
                  <c:v>FAMILY</c:v>
                </c:pt>
                <c:pt idx="3">
                  <c:v>GAME</c:v>
                </c:pt>
                <c:pt idx="4">
                  <c:v>LIFESTYLE</c:v>
                </c:pt>
                <c:pt idx="5">
                  <c:v>MEDICAL</c:v>
                </c:pt>
                <c:pt idx="6">
                  <c:v>PERSONALIZATION</c:v>
                </c:pt>
                <c:pt idx="7">
                  <c:v>PRODUCTIVITY</c:v>
                </c:pt>
                <c:pt idx="8">
                  <c:v>SPORTS</c:v>
                </c:pt>
                <c:pt idx="9">
                  <c:v>TOOLS</c:v>
                </c:pt>
              </c:strCache>
            </c:strRef>
          </c:cat>
          <c:val>
            <c:numRef>
              <c:f>'Free vs Paid apps'!$B$5:$B$15</c:f>
              <c:numCache>
                <c:formatCode>General</c:formatCode>
                <c:ptCount val="10"/>
                <c:pt idx="0">
                  <c:v>446</c:v>
                </c:pt>
                <c:pt idx="1">
                  <c:v>360</c:v>
                </c:pt>
                <c:pt idx="2">
                  <c:v>1780</c:v>
                </c:pt>
                <c:pt idx="3">
                  <c:v>1061</c:v>
                </c:pt>
                <c:pt idx="4">
                  <c:v>363</c:v>
                </c:pt>
                <c:pt idx="5">
                  <c:v>354</c:v>
                </c:pt>
                <c:pt idx="6">
                  <c:v>309</c:v>
                </c:pt>
                <c:pt idx="7">
                  <c:v>396</c:v>
                </c:pt>
                <c:pt idx="8">
                  <c:v>360</c:v>
                </c:pt>
                <c:pt idx="9">
                  <c:v>765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F2-4A71-AECF-8AAFAA5B1692}"/>
            </c:ext>
          </c:extLst>
        </c:ser>
        <c:ser>
          <c:idx val="1"/>
          <c:order val="1"/>
          <c:tx>
            <c:strRef>
              <c:f>'Free vs Paid apps'!$C$3:$C$4</c:f>
              <c:strCache>
                <c:ptCount val="1"/>
                <c:pt idx="0">
                  <c:v>Paid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'Free vs Paid apps'!$A$5:$A$15</c:f>
              <c:strCache>
                <c:ptCount val="10"/>
                <c:pt idx="0">
                  <c:v>BUSINESS</c:v>
                </c:pt>
                <c:pt idx="1">
                  <c:v>COMMUNICATION</c:v>
                </c:pt>
                <c:pt idx="2">
                  <c:v>FAMILY</c:v>
                </c:pt>
                <c:pt idx="3">
                  <c:v>GAME</c:v>
                </c:pt>
                <c:pt idx="4">
                  <c:v>LIFESTYLE</c:v>
                </c:pt>
                <c:pt idx="5">
                  <c:v>MEDICAL</c:v>
                </c:pt>
                <c:pt idx="6">
                  <c:v>PERSONALIZATION</c:v>
                </c:pt>
                <c:pt idx="7">
                  <c:v>PRODUCTIVITY</c:v>
                </c:pt>
                <c:pt idx="8">
                  <c:v>SPORTS</c:v>
                </c:pt>
                <c:pt idx="9">
                  <c:v>TOOLS</c:v>
                </c:pt>
              </c:strCache>
            </c:strRef>
          </c:cat>
          <c:val>
            <c:numRef>
              <c:f>'Free vs Paid apps'!$C$5:$C$15</c:f>
              <c:numCache>
                <c:formatCode>General</c:formatCode>
                <c:ptCount val="10"/>
                <c:pt idx="0">
                  <c:v>14</c:v>
                </c:pt>
                <c:pt idx="1">
                  <c:v>27</c:v>
                </c:pt>
                <c:pt idx="2">
                  <c:v>191</c:v>
                </c:pt>
                <c:pt idx="3">
                  <c:v>83</c:v>
                </c:pt>
                <c:pt idx="4">
                  <c:v>19</c:v>
                </c:pt>
                <c:pt idx="5">
                  <c:v>109</c:v>
                </c:pt>
                <c:pt idx="6">
                  <c:v>83</c:v>
                </c:pt>
                <c:pt idx="7">
                  <c:v>28</c:v>
                </c:pt>
                <c:pt idx="8">
                  <c:v>24</c:v>
                </c:pt>
                <c:pt idx="9">
                  <c:v>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8F2-4A71-AECF-8AAFAA5B169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51194880"/>
        <c:axId val="51225344"/>
      </c:barChart>
      <c:catAx>
        <c:axId val="511948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225344"/>
        <c:crosses val="autoZero"/>
        <c:auto val="1"/>
        <c:lblAlgn val="ctr"/>
        <c:lblOffset val="100"/>
        <c:noMultiLvlLbl val="0"/>
      </c:catAx>
      <c:valAx>
        <c:axId val="51225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194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[googleplaystore_Salman_Ep.xlsx]Price for paid Apps!PivotTable1</c:name>
    <c:fmtId val="10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diamond"/>
          <c:size val="6"/>
          <c:spPr>
            <a:solidFill>
              <a:schemeClr val="accent1"/>
            </a:solidFill>
            <a:ln w="9525">
              <a:solidFill>
                <a:schemeClr val="accen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6721606671388745E-3"/>
          <c:y val="0.22622157340491988"/>
          <c:w val="0.92523624797233717"/>
          <c:h val="0.723219385613707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'Price for paid Apps'!$B$3:$B$4</c:f>
              <c:strCache>
                <c:ptCount val="1"/>
                <c:pt idx="0">
                  <c:v>Paid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3FFE-417F-98AB-2C7541E5F94F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3FFE-417F-98AB-2C7541E5F94F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3FFE-417F-98AB-2C7541E5F94F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3FFE-417F-98AB-2C7541E5F94F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3FFE-417F-98AB-2C7541E5F94F}"/>
              </c:ext>
            </c:extLst>
          </c:dPt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3FFE-417F-98AB-2C7541E5F94F}"/>
              </c:ext>
            </c:extLst>
          </c:dPt>
          <c:dPt>
            <c:idx val="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3FFE-417F-98AB-2C7541E5F94F}"/>
              </c:ext>
            </c:extLst>
          </c:dPt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3FFE-417F-98AB-2C7541E5F94F}"/>
              </c:ext>
            </c:extLst>
          </c:dPt>
          <c:dPt>
            <c:idx val="8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3FFE-417F-98AB-2C7541E5F94F}"/>
              </c:ext>
            </c:extLst>
          </c:dPt>
          <c:dPt>
            <c:idx val="9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3FFE-417F-98AB-2C7541E5F94F}"/>
              </c:ext>
            </c:extLst>
          </c:dPt>
          <c:dPt>
            <c:idx val="1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3FFE-417F-98AB-2C7541E5F94F}"/>
              </c:ext>
            </c:extLst>
          </c:dPt>
          <c:dPt>
            <c:idx val="1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B-3FFE-417F-98AB-2C7541E5F94F}"/>
              </c:ext>
            </c:extLst>
          </c:dPt>
          <c:dPt>
            <c:idx val="1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C-3FFE-417F-98AB-2C7541E5F94F}"/>
              </c:ext>
            </c:extLst>
          </c:dPt>
          <c:dPt>
            <c:idx val="1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D-3FFE-417F-98AB-2C7541E5F94F}"/>
              </c:ext>
            </c:extLst>
          </c:dPt>
          <c:dPt>
            <c:idx val="1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E-3FFE-417F-98AB-2C7541E5F94F}"/>
              </c:ext>
            </c:extLst>
          </c:dPt>
          <c:dPt>
            <c:idx val="1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F-3FFE-417F-98AB-2C7541E5F94F}"/>
              </c:ext>
            </c:extLst>
          </c:dPt>
          <c:dPt>
            <c:idx val="1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0-3FFE-417F-98AB-2C7541E5F94F}"/>
              </c:ext>
            </c:extLst>
          </c:dPt>
          <c:dPt>
            <c:idx val="1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1-3FFE-417F-98AB-2C7541E5F94F}"/>
              </c:ext>
            </c:extLst>
          </c:dPt>
          <c:dPt>
            <c:idx val="18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2-3FFE-417F-98AB-2C7541E5F94F}"/>
              </c:ext>
            </c:extLst>
          </c:dPt>
          <c:dPt>
            <c:idx val="19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3-3FFE-417F-98AB-2C7541E5F94F}"/>
              </c:ext>
            </c:extLst>
          </c:dPt>
          <c:dPt>
            <c:idx val="2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4-3FFE-417F-98AB-2C7541E5F94F}"/>
              </c:ext>
            </c:extLst>
          </c:dPt>
          <c:dPt>
            <c:idx val="2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3FFE-417F-98AB-2C7541E5F94F}"/>
              </c:ext>
            </c:extLst>
          </c:dPt>
          <c:dPt>
            <c:idx val="2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6-3FFE-417F-98AB-2C7541E5F94F}"/>
              </c:ext>
            </c:extLst>
          </c:dPt>
          <c:dPt>
            <c:idx val="2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3FFE-417F-98AB-2C7541E5F94F}"/>
              </c:ext>
            </c:extLst>
          </c:dPt>
          <c:dPt>
            <c:idx val="2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8-3FFE-417F-98AB-2C7541E5F94F}"/>
              </c:ext>
            </c:extLst>
          </c:dPt>
          <c:dPt>
            <c:idx val="2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9-3FFE-417F-98AB-2C7541E5F94F}"/>
              </c:ext>
            </c:extLst>
          </c:dPt>
          <c:dPt>
            <c:idx val="2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A-3FFE-417F-98AB-2C7541E5F94F}"/>
              </c:ext>
            </c:extLst>
          </c:dPt>
          <c:dPt>
            <c:idx val="2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B-3FFE-417F-98AB-2C7541E5F94F}"/>
              </c:ext>
            </c:extLst>
          </c:dPt>
          <c:dPt>
            <c:idx val="28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C-3FFE-417F-98AB-2C7541E5F94F}"/>
              </c:ext>
            </c:extLst>
          </c:dPt>
          <c:dPt>
            <c:idx val="29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D-3FFE-417F-98AB-2C7541E5F94F}"/>
              </c:ext>
            </c:extLst>
          </c:dPt>
          <c:dPt>
            <c:idx val="3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E-3FFE-417F-98AB-2C7541E5F94F}"/>
              </c:ext>
            </c:extLst>
          </c:dPt>
          <c:dPt>
            <c:idx val="3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F-3FFE-417F-98AB-2C7541E5F94F}"/>
              </c:ext>
            </c:extLst>
          </c:dPt>
          <c:dPt>
            <c:idx val="3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20-3FFE-417F-98AB-2C7541E5F94F}"/>
              </c:ext>
            </c:extLst>
          </c:dPt>
          <c:dPt>
            <c:idx val="3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21-3FFE-417F-98AB-2C7541E5F94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'Price for paid Apps'!$A$5:$A$15</c:f>
              <c:strCache>
                <c:ptCount val="10"/>
                <c:pt idx="0">
                  <c:v>BUSINESS</c:v>
                </c:pt>
                <c:pt idx="1">
                  <c:v>FAMILY</c:v>
                </c:pt>
                <c:pt idx="2">
                  <c:v>FINANCE</c:v>
                </c:pt>
                <c:pt idx="3">
                  <c:v>GAME</c:v>
                </c:pt>
                <c:pt idx="4">
                  <c:v>LIFESTYLE</c:v>
                </c:pt>
                <c:pt idx="5">
                  <c:v>MEDICAL</c:v>
                </c:pt>
                <c:pt idx="6">
                  <c:v>PERSONALIZATION</c:v>
                </c:pt>
                <c:pt idx="7">
                  <c:v>PHOTOGRAPHY</c:v>
                </c:pt>
                <c:pt idx="8">
                  <c:v>PRODUCTIVITY</c:v>
                </c:pt>
                <c:pt idx="9">
                  <c:v>TOOLS</c:v>
                </c:pt>
              </c:strCache>
            </c:strRef>
          </c:cat>
          <c:val>
            <c:numRef>
              <c:f>'Price for paid Apps'!$B$5:$B$15</c:f>
              <c:numCache>
                <c:formatCode>General</c:formatCode>
                <c:ptCount val="10"/>
                <c:pt idx="0">
                  <c:v>185.27000000000004</c:v>
                </c:pt>
                <c:pt idx="1">
                  <c:v>2434.7799999999929</c:v>
                </c:pt>
                <c:pt idx="2">
                  <c:v>2900.83</c:v>
                </c:pt>
                <c:pt idx="3">
                  <c:v>287.30000000000035</c:v>
                </c:pt>
                <c:pt idx="4">
                  <c:v>2360.87</c:v>
                </c:pt>
                <c:pt idx="5">
                  <c:v>1439.9600000000007</c:v>
                </c:pt>
                <c:pt idx="6">
                  <c:v>153.95999999999992</c:v>
                </c:pt>
                <c:pt idx="7">
                  <c:v>134.20999999999998</c:v>
                </c:pt>
                <c:pt idx="8">
                  <c:v>250.93000000000009</c:v>
                </c:pt>
                <c:pt idx="9">
                  <c:v>267.25000000000023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2-3FFE-417F-98AB-2C7541E5F94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761495104"/>
        <c:axId val="1761478880"/>
      </c:barChart>
      <c:catAx>
        <c:axId val="176149510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1478880"/>
        <c:crosses val="autoZero"/>
        <c:auto val="1"/>
        <c:lblAlgn val="ctr"/>
        <c:lblOffset val="100"/>
        <c:noMultiLvlLbl val="0"/>
      </c:catAx>
      <c:valAx>
        <c:axId val="1761478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1495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[googleplaystore_Salman_Ep.xlsx]App size!PivotTable2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App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'App size'!$B$3:$B$4</c:f>
              <c:strCache>
                <c:ptCount val="1"/>
                <c:pt idx="0">
                  <c:v>COMMUNICATION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'App size'!$A$5:$A$15</c:f>
              <c:strCache>
                <c:ptCount val="10"/>
                <c:pt idx="0">
                  <c:v>11M</c:v>
                </c:pt>
                <c:pt idx="1">
                  <c:v>12M</c:v>
                </c:pt>
                <c:pt idx="2">
                  <c:v>13M</c:v>
                </c:pt>
                <c:pt idx="3">
                  <c:v>14M</c:v>
                </c:pt>
                <c:pt idx="4">
                  <c:v>15M</c:v>
                </c:pt>
                <c:pt idx="5">
                  <c:v>16M</c:v>
                </c:pt>
                <c:pt idx="6">
                  <c:v>17M</c:v>
                </c:pt>
                <c:pt idx="7">
                  <c:v>19M</c:v>
                </c:pt>
                <c:pt idx="8">
                  <c:v>26M</c:v>
                </c:pt>
                <c:pt idx="9">
                  <c:v>Varies with device</c:v>
                </c:pt>
              </c:strCache>
            </c:strRef>
          </c:cat>
          <c:val>
            <c:numRef>
              <c:f>'App size'!$B$5:$B$15</c:f>
              <c:numCache>
                <c:formatCode>General</c:formatCode>
                <c:ptCount val="10"/>
                <c:pt idx="0">
                  <c:v>11</c:v>
                </c:pt>
                <c:pt idx="1">
                  <c:v>3</c:v>
                </c:pt>
                <c:pt idx="2">
                  <c:v>8</c:v>
                </c:pt>
                <c:pt idx="3">
                  <c:v>5</c:v>
                </c:pt>
                <c:pt idx="4">
                  <c:v>7</c:v>
                </c:pt>
                <c:pt idx="5">
                  <c:v>6</c:v>
                </c:pt>
                <c:pt idx="6">
                  <c:v>10</c:v>
                </c:pt>
                <c:pt idx="7">
                  <c:v>2</c:v>
                </c:pt>
                <c:pt idx="8">
                  <c:v>2</c:v>
                </c:pt>
                <c:pt idx="9">
                  <c:v>122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7C-4381-B185-459768185F06}"/>
            </c:ext>
          </c:extLst>
        </c:ser>
        <c:ser>
          <c:idx val="1"/>
          <c:order val="1"/>
          <c:tx>
            <c:strRef>
              <c:f>'App size'!$C$3:$C$4</c:f>
              <c:strCache>
                <c:ptCount val="1"/>
                <c:pt idx="0">
                  <c:v>FAMILY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'App size'!$A$5:$A$15</c:f>
              <c:strCache>
                <c:ptCount val="10"/>
                <c:pt idx="0">
                  <c:v>11M</c:v>
                </c:pt>
                <c:pt idx="1">
                  <c:v>12M</c:v>
                </c:pt>
                <c:pt idx="2">
                  <c:v>13M</c:v>
                </c:pt>
                <c:pt idx="3">
                  <c:v>14M</c:v>
                </c:pt>
                <c:pt idx="4">
                  <c:v>15M</c:v>
                </c:pt>
                <c:pt idx="5">
                  <c:v>16M</c:v>
                </c:pt>
                <c:pt idx="6">
                  <c:v>17M</c:v>
                </c:pt>
                <c:pt idx="7">
                  <c:v>19M</c:v>
                </c:pt>
                <c:pt idx="8">
                  <c:v>26M</c:v>
                </c:pt>
                <c:pt idx="9">
                  <c:v>Varies with device</c:v>
                </c:pt>
              </c:strCache>
            </c:strRef>
          </c:cat>
          <c:val>
            <c:numRef>
              <c:f>'App size'!$C$5:$C$15</c:f>
              <c:numCache>
                <c:formatCode>General</c:formatCode>
                <c:ptCount val="10"/>
                <c:pt idx="0">
                  <c:v>23</c:v>
                </c:pt>
                <c:pt idx="1">
                  <c:v>28</c:v>
                </c:pt>
                <c:pt idx="2">
                  <c:v>38</c:v>
                </c:pt>
                <c:pt idx="3">
                  <c:v>30</c:v>
                </c:pt>
                <c:pt idx="4">
                  <c:v>24</c:v>
                </c:pt>
                <c:pt idx="5">
                  <c:v>30</c:v>
                </c:pt>
                <c:pt idx="6">
                  <c:v>27</c:v>
                </c:pt>
                <c:pt idx="7">
                  <c:v>28</c:v>
                </c:pt>
                <c:pt idx="8">
                  <c:v>35</c:v>
                </c:pt>
                <c:pt idx="9">
                  <c:v>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47C-4381-B185-459768185F06}"/>
            </c:ext>
          </c:extLst>
        </c:ser>
        <c:ser>
          <c:idx val="2"/>
          <c:order val="2"/>
          <c:tx>
            <c:strRef>
              <c:f>'App size'!$D$3:$D$4</c:f>
              <c:strCache>
                <c:ptCount val="1"/>
                <c:pt idx="0">
                  <c:v>GAME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hade val="51000"/>
                    <a:satMod val="130000"/>
                  </a:schemeClr>
                </a:gs>
                <a:gs pos="80000">
                  <a:schemeClr val="accent3">
                    <a:shade val="93000"/>
                    <a:satMod val="130000"/>
                  </a:schemeClr>
                </a:gs>
                <a:gs pos="100000">
                  <a:schemeClr val="accent3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'App size'!$A$5:$A$15</c:f>
              <c:strCache>
                <c:ptCount val="10"/>
                <c:pt idx="0">
                  <c:v>11M</c:v>
                </c:pt>
                <c:pt idx="1">
                  <c:v>12M</c:v>
                </c:pt>
                <c:pt idx="2">
                  <c:v>13M</c:v>
                </c:pt>
                <c:pt idx="3">
                  <c:v>14M</c:v>
                </c:pt>
                <c:pt idx="4">
                  <c:v>15M</c:v>
                </c:pt>
                <c:pt idx="5">
                  <c:v>16M</c:v>
                </c:pt>
                <c:pt idx="6">
                  <c:v>17M</c:v>
                </c:pt>
                <c:pt idx="7">
                  <c:v>19M</c:v>
                </c:pt>
                <c:pt idx="8">
                  <c:v>26M</c:v>
                </c:pt>
                <c:pt idx="9">
                  <c:v>Varies with device</c:v>
                </c:pt>
              </c:strCache>
            </c:strRef>
          </c:cat>
          <c:val>
            <c:numRef>
              <c:f>'App size'!$D$5:$D$15</c:f>
              <c:numCache>
                <c:formatCode>General</c:formatCode>
                <c:ptCount val="10"/>
                <c:pt idx="0">
                  <c:v>11</c:v>
                </c:pt>
                <c:pt idx="1">
                  <c:v>12</c:v>
                </c:pt>
                <c:pt idx="2">
                  <c:v>11</c:v>
                </c:pt>
                <c:pt idx="3">
                  <c:v>15</c:v>
                </c:pt>
                <c:pt idx="4">
                  <c:v>12</c:v>
                </c:pt>
                <c:pt idx="5">
                  <c:v>10</c:v>
                </c:pt>
                <c:pt idx="6">
                  <c:v>13</c:v>
                </c:pt>
                <c:pt idx="7">
                  <c:v>13</c:v>
                </c:pt>
                <c:pt idx="8">
                  <c:v>16</c:v>
                </c:pt>
                <c:pt idx="9">
                  <c:v>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47C-4381-B185-459768185F06}"/>
            </c:ext>
          </c:extLst>
        </c:ser>
        <c:ser>
          <c:idx val="3"/>
          <c:order val="3"/>
          <c:tx>
            <c:strRef>
              <c:f>'App size'!$E$3:$E$4</c:f>
              <c:strCache>
                <c:ptCount val="1"/>
                <c:pt idx="0">
                  <c:v>PRODUCTIVITY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hade val="51000"/>
                    <a:satMod val="130000"/>
                  </a:schemeClr>
                </a:gs>
                <a:gs pos="80000">
                  <a:schemeClr val="accent4">
                    <a:shade val="93000"/>
                    <a:satMod val="130000"/>
                  </a:schemeClr>
                </a:gs>
                <a:gs pos="100000">
                  <a:schemeClr val="accent4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'App size'!$A$5:$A$15</c:f>
              <c:strCache>
                <c:ptCount val="10"/>
                <c:pt idx="0">
                  <c:v>11M</c:v>
                </c:pt>
                <c:pt idx="1">
                  <c:v>12M</c:v>
                </c:pt>
                <c:pt idx="2">
                  <c:v>13M</c:v>
                </c:pt>
                <c:pt idx="3">
                  <c:v>14M</c:v>
                </c:pt>
                <c:pt idx="4">
                  <c:v>15M</c:v>
                </c:pt>
                <c:pt idx="5">
                  <c:v>16M</c:v>
                </c:pt>
                <c:pt idx="6">
                  <c:v>17M</c:v>
                </c:pt>
                <c:pt idx="7">
                  <c:v>19M</c:v>
                </c:pt>
                <c:pt idx="8">
                  <c:v>26M</c:v>
                </c:pt>
                <c:pt idx="9">
                  <c:v>Varies with device</c:v>
                </c:pt>
              </c:strCache>
            </c:strRef>
          </c:cat>
          <c:val>
            <c:numRef>
              <c:f>'App size'!$E$5:$E$15</c:f>
              <c:numCache>
                <c:formatCode>General</c:formatCode>
                <c:ptCount val="10"/>
                <c:pt idx="0">
                  <c:v>7</c:v>
                </c:pt>
                <c:pt idx="1">
                  <c:v>5</c:v>
                </c:pt>
                <c:pt idx="2">
                  <c:v>5</c:v>
                </c:pt>
                <c:pt idx="3">
                  <c:v>7</c:v>
                </c:pt>
                <c:pt idx="4">
                  <c:v>7</c:v>
                </c:pt>
                <c:pt idx="5">
                  <c:v>7</c:v>
                </c:pt>
                <c:pt idx="6">
                  <c:v>4</c:v>
                </c:pt>
                <c:pt idx="7">
                  <c:v>2</c:v>
                </c:pt>
                <c:pt idx="8">
                  <c:v>4</c:v>
                </c:pt>
                <c:pt idx="9">
                  <c:v>121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47C-4381-B185-459768185F06}"/>
            </c:ext>
          </c:extLst>
        </c:ser>
        <c:ser>
          <c:idx val="4"/>
          <c:order val="4"/>
          <c:tx>
            <c:strRef>
              <c:f>'App size'!$F$3:$F$4</c:f>
              <c:strCache>
                <c:ptCount val="1"/>
                <c:pt idx="0">
                  <c:v>TOOLS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hade val="51000"/>
                    <a:satMod val="130000"/>
                  </a:schemeClr>
                </a:gs>
                <a:gs pos="80000">
                  <a:schemeClr val="accent5">
                    <a:shade val="93000"/>
                    <a:satMod val="130000"/>
                  </a:schemeClr>
                </a:gs>
                <a:gs pos="100000">
                  <a:schemeClr val="accent5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'App size'!$A$5:$A$15</c:f>
              <c:strCache>
                <c:ptCount val="10"/>
                <c:pt idx="0">
                  <c:v>11M</c:v>
                </c:pt>
                <c:pt idx="1">
                  <c:v>12M</c:v>
                </c:pt>
                <c:pt idx="2">
                  <c:v>13M</c:v>
                </c:pt>
                <c:pt idx="3">
                  <c:v>14M</c:v>
                </c:pt>
                <c:pt idx="4">
                  <c:v>15M</c:v>
                </c:pt>
                <c:pt idx="5">
                  <c:v>16M</c:v>
                </c:pt>
                <c:pt idx="6">
                  <c:v>17M</c:v>
                </c:pt>
                <c:pt idx="7">
                  <c:v>19M</c:v>
                </c:pt>
                <c:pt idx="8">
                  <c:v>26M</c:v>
                </c:pt>
                <c:pt idx="9">
                  <c:v>Varies with device</c:v>
                </c:pt>
              </c:strCache>
            </c:strRef>
          </c:cat>
          <c:val>
            <c:numRef>
              <c:f>'App size'!$F$5:$F$15</c:f>
              <c:numCache>
                <c:formatCode>General</c:formatCode>
                <c:ptCount val="10"/>
                <c:pt idx="0">
                  <c:v>14</c:v>
                </c:pt>
                <c:pt idx="1">
                  <c:v>7</c:v>
                </c:pt>
                <c:pt idx="2">
                  <c:v>8</c:v>
                </c:pt>
                <c:pt idx="3">
                  <c:v>10</c:v>
                </c:pt>
                <c:pt idx="4">
                  <c:v>10</c:v>
                </c:pt>
                <c:pt idx="5">
                  <c:v>13</c:v>
                </c:pt>
                <c:pt idx="6">
                  <c:v>12</c:v>
                </c:pt>
                <c:pt idx="7">
                  <c:v>6</c:v>
                </c:pt>
                <c:pt idx="8">
                  <c:v>10</c:v>
                </c:pt>
                <c:pt idx="9">
                  <c:v>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7C-4381-B185-459768185F0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78435072"/>
        <c:axId val="78436608"/>
      </c:barChart>
      <c:catAx>
        <c:axId val="7843507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436608"/>
        <c:crosses val="autoZero"/>
        <c:auto val="1"/>
        <c:lblAlgn val="ctr"/>
        <c:lblOffset val="100"/>
        <c:noMultiLvlLbl val="0"/>
      </c:catAx>
      <c:valAx>
        <c:axId val="78436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435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[googleplaystore_Salman_Ep.xlsx]Version wise Apps!PivotTable4</c:name>
    <c:fmtId val="6"/>
  </c:pivotSource>
  <c:chart>
    <c:autoTitleDeleted val="1"/>
    <c:pivotFmts>
      <c:pivotFmt>
        <c:idx val="0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'Version wise Apps'!$B$3</c:f>
              <c:strCache>
                <c:ptCount val="1"/>
                <c:pt idx="0">
                  <c:v>Total</c:v>
                </c:pt>
              </c:strCache>
            </c:strRef>
          </c:tx>
          <c:cat>
            <c:strRef>
              <c:f>'Version wise Apps'!$A$4:$A$14</c:f>
              <c:strCache>
                <c:ptCount val="10"/>
                <c:pt idx="0">
                  <c:v>2.2 and up</c:v>
                </c:pt>
                <c:pt idx="1">
                  <c:v>2.3 and up</c:v>
                </c:pt>
                <c:pt idx="2">
                  <c:v>2.3.3 and up</c:v>
                </c:pt>
                <c:pt idx="3">
                  <c:v>4.0 and up</c:v>
                </c:pt>
                <c:pt idx="4">
                  <c:v>4.0.3 and up</c:v>
                </c:pt>
                <c:pt idx="5">
                  <c:v>4.1 and up</c:v>
                </c:pt>
                <c:pt idx="6">
                  <c:v>4.2 and up</c:v>
                </c:pt>
                <c:pt idx="7">
                  <c:v>4.4 and up</c:v>
                </c:pt>
                <c:pt idx="8">
                  <c:v>5.0 and up</c:v>
                </c:pt>
                <c:pt idx="9">
                  <c:v>Varies with device</c:v>
                </c:pt>
              </c:strCache>
            </c:strRef>
          </c:cat>
          <c:val>
            <c:numRef>
              <c:f>'Version wise Apps'!$B$4:$B$14</c:f>
              <c:numCache>
                <c:formatCode>General</c:formatCode>
                <c:ptCount val="10"/>
                <c:pt idx="0">
                  <c:v>244</c:v>
                </c:pt>
                <c:pt idx="1">
                  <c:v>652</c:v>
                </c:pt>
                <c:pt idx="2">
                  <c:v>281</c:v>
                </c:pt>
                <c:pt idx="3">
                  <c:v>1375</c:v>
                </c:pt>
                <c:pt idx="4">
                  <c:v>1501</c:v>
                </c:pt>
                <c:pt idx="5">
                  <c:v>2451</c:v>
                </c:pt>
                <c:pt idx="6">
                  <c:v>394</c:v>
                </c:pt>
                <c:pt idx="7">
                  <c:v>980</c:v>
                </c:pt>
                <c:pt idx="8">
                  <c:v>601</c:v>
                </c:pt>
                <c:pt idx="9">
                  <c:v>1362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A2C-4AE7-9E70-D1014A51AF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3371264"/>
        <c:axId val="196513792"/>
      </c:lineChart>
      <c:valAx>
        <c:axId val="19651379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63371264"/>
        <c:crosses val="autoZero"/>
        <c:crossBetween val="between"/>
      </c:valAx>
      <c:catAx>
        <c:axId val="16337126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96513792"/>
        <c:crosses val="autoZero"/>
        <c:auto val="1"/>
        <c:lblAlgn val="ctr"/>
        <c:lblOffset val="100"/>
        <c:noMultiLvlLbl val="0"/>
      </c:catAx>
    </c:plotArea>
    <c:plotVisOnly val="1"/>
    <c:dispBlanksAs val="gap"/>
    <c:showDLblsOverMax val="0"/>
  </c:chart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[googleplaystore_Salman_Ep.xlsx]Apps by Genres!PivotTable3</c:name>
    <c:fmtId val="5"/>
  </c:pivotSource>
  <c:chart>
    <c:autoTitleDeleted val="1"/>
    <c:pivotFmts>
      <c:pivotFmt>
        <c:idx val="0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4760459450388391"/>
          <c:y val="6.2499933066842983E-2"/>
          <c:w val="0.36758281479764432"/>
          <c:h val="0.81515653684204437"/>
        </c:manualLayout>
      </c:layout>
      <c:pieChart>
        <c:varyColors val="1"/>
        <c:ser>
          <c:idx val="0"/>
          <c:order val="0"/>
          <c:tx>
            <c:strRef>
              <c:f>'Apps by Genres'!$B$3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6000"/>
                      <a:lumMod val="104000"/>
                    </a:schemeClr>
                  </a:gs>
                  <a:gs pos="100000">
                    <a:schemeClr val="accent1">
                      <a:shade val="90000"/>
                      <a:lumMod val="9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 prst="hardEdge"/>
              </a:sp3d>
            </c:spPr>
            <c:extLst>
              <c:ext xmlns:c16="http://schemas.microsoft.com/office/drawing/2014/chart" uri="{C3380CC4-5D6E-409C-BE32-E72D297353CC}">
                <c16:uniqueId val="{00000001-B7B4-4647-B382-AA10131DA1D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6000"/>
                      <a:lumMod val="104000"/>
                    </a:schemeClr>
                  </a:gs>
                  <a:gs pos="100000">
                    <a:schemeClr val="accent2">
                      <a:shade val="90000"/>
                      <a:lumMod val="9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 prst="hardEdge"/>
              </a:sp3d>
            </c:spPr>
            <c:extLst>
              <c:ext xmlns:c16="http://schemas.microsoft.com/office/drawing/2014/chart" uri="{C3380CC4-5D6E-409C-BE32-E72D297353CC}">
                <c16:uniqueId val="{00000003-B7B4-4647-B382-AA10131DA1D6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6000"/>
                      <a:lumMod val="104000"/>
                    </a:schemeClr>
                  </a:gs>
                  <a:gs pos="100000">
                    <a:schemeClr val="accent3">
                      <a:shade val="90000"/>
                      <a:lumMod val="9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 prst="hardEdge"/>
              </a:sp3d>
            </c:spPr>
            <c:extLst>
              <c:ext xmlns:c16="http://schemas.microsoft.com/office/drawing/2014/chart" uri="{C3380CC4-5D6E-409C-BE32-E72D297353CC}">
                <c16:uniqueId val="{00000001-BDE6-4E4D-B1F8-D6E1B6E4CE8C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6000"/>
                      <a:lumMod val="104000"/>
                    </a:schemeClr>
                  </a:gs>
                  <a:gs pos="100000">
                    <a:schemeClr val="accent4">
                      <a:shade val="90000"/>
                      <a:lumMod val="9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 prst="hardEdge"/>
              </a:sp3d>
            </c:spPr>
            <c:extLst>
              <c:ext xmlns:c16="http://schemas.microsoft.com/office/drawing/2014/chart" uri="{C3380CC4-5D6E-409C-BE32-E72D297353CC}">
                <c16:uniqueId val="{00000007-B7B4-4647-B382-AA10131DA1D6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tint val="96000"/>
                      <a:lumMod val="104000"/>
                    </a:schemeClr>
                  </a:gs>
                  <a:gs pos="100000">
                    <a:schemeClr val="accent5">
                      <a:shade val="90000"/>
                      <a:lumMod val="9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 prst="hardEdge"/>
              </a:sp3d>
            </c:spPr>
            <c:extLst>
              <c:ext xmlns:c16="http://schemas.microsoft.com/office/drawing/2014/chart" uri="{C3380CC4-5D6E-409C-BE32-E72D297353CC}">
                <c16:uniqueId val="{00000009-B7B4-4647-B382-AA10131DA1D6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tint val="96000"/>
                      <a:lumMod val="104000"/>
                    </a:schemeClr>
                  </a:gs>
                  <a:gs pos="100000">
                    <a:schemeClr val="accent6">
                      <a:shade val="90000"/>
                      <a:lumMod val="9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 prst="hardEdge"/>
              </a:sp3d>
            </c:spPr>
            <c:extLst>
              <c:ext xmlns:c16="http://schemas.microsoft.com/office/drawing/2014/chart" uri="{C3380CC4-5D6E-409C-BE32-E72D297353CC}">
                <c16:uniqueId val="{0000000B-B7B4-4647-B382-AA10131DA1D6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96000"/>
                      <a:lumMod val="104000"/>
                    </a:schemeClr>
                  </a:gs>
                  <a:gs pos="100000">
                    <a:schemeClr val="accent1">
                      <a:lumMod val="60000"/>
                      <a:shade val="90000"/>
                      <a:lumMod val="9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 prst="hardEdge"/>
              </a:sp3d>
            </c:spPr>
            <c:extLst>
              <c:ext xmlns:c16="http://schemas.microsoft.com/office/drawing/2014/chart" uri="{C3380CC4-5D6E-409C-BE32-E72D297353CC}">
                <c16:uniqueId val="{0000000D-B7B4-4647-B382-AA10131DA1D6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tint val="96000"/>
                      <a:lumMod val="104000"/>
                    </a:schemeClr>
                  </a:gs>
                  <a:gs pos="100000">
                    <a:schemeClr val="accent2">
                      <a:lumMod val="60000"/>
                      <a:shade val="90000"/>
                      <a:lumMod val="9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 prst="hardEdge"/>
              </a:sp3d>
            </c:spPr>
            <c:extLst>
              <c:ext xmlns:c16="http://schemas.microsoft.com/office/drawing/2014/chart" uri="{C3380CC4-5D6E-409C-BE32-E72D297353CC}">
                <c16:uniqueId val="{0000000F-B7B4-4647-B382-AA10131DA1D6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96000"/>
                      <a:lumMod val="104000"/>
                    </a:schemeClr>
                  </a:gs>
                  <a:gs pos="100000">
                    <a:schemeClr val="accent3">
                      <a:lumMod val="60000"/>
                      <a:shade val="90000"/>
                      <a:lumMod val="9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38100" dir="5400000" rotWithShape="0">
                  <a:srgbClr val="000000">
                    <a:alpha val="7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 prst="hardEdge"/>
              </a:sp3d>
            </c:spPr>
            <c:extLst>
              <c:ext xmlns:c16="http://schemas.microsoft.com/office/drawing/2014/chart" uri="{C3380CC4-5D6E-409C-BE32-E72D297353CC}">
                <c16:uniqueId val="{00000011-B7B4-4647-B382-AA10131DA1D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'Apps by Genres'!$A$4:$A$13</c:f>
              <c:strCache>
                <c:ptCount val="9"/>
                <c:pt idx="0">
                  <c:v>Racing;Pretend Play</c:v>
                </c:pt>
                <c:pt idx="1">
                  <c:v>Role Playing</c:v>
                </c:pt>
                <c:pt idx="2">
                  <c:v>Role Playing;Action &amp; Adventure</c:v>
                </c:pt>
                <c:pt idx="3">
                  <c:v>Role Playing;Brain Games</c:v>
                </c:pt>
                <c:pt idx="4">
                  <c:v>Role Playing;Education</c:v>
                </c:pt>
                <c:pt idx="5">
                  <c:v>Role Playing;Pretend Play</c:v>
                </c:pt>
                <c:pt idx="6">
                  <c:v>Shopping</c:v>
                </c:pt>
                <c:pt idx="7">
                  <c:v>Simulation</c:v>
                </c:pt>
                <c:pt idx="8">
                  <c:v>Simulation;Action &amp; Adventure</c:v>
                </c:pt>
              </c:strCache>
            </c:strRef>
          </c:cat>
          <c:val>
            <c:numRef>
              <c:f>'Apps by Genres'!$B$4:$B$13</c:f>
              <c:numCache>
                <c:formatCode>General</c:formatCode>
                <c:ptCount val="9"/>
                <c:pt idx="0">
                  <c:v>1</c:v>
                </c:pt>
                <c:pt idx="1">
                  <c:v>109</c:v>
                </c:pt>
                <c:pt idx="2">
                  <c:v>7</c:v>
                </c:pt>
                <c:pt idx="3">
                  <c:v>1</c:v>
                </c:pt>
                <c:pt idx="4">
                  <c:v>1</c:v>
                </c:pt>
                <c:pt idx="5">
                  <c:v>5</c:v>
                </c:pt>
                <c:pt idx="6">
                  <c:v>260</c:v>
                </c:pt>
                <c:pt idx="7">
                  <c:v>200</c:v>
                </c:pt>
                <c:pt idx="8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DE6-4E4D-B1F8-D6E1B6E4CE8C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6460116818424384"/>
          <c:y val="0.40059033973557012"/>
          <c:w val="0.23417221421379364"/>
          <c:h val="0.5986833551910251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Categories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0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0.80661</cdr:y>
    </cdr:from>
    <cdr:to>
      <cdr:x>0.48651</cdr:x>
      <cdr:y>0.92462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9F6BC666-8528-4082-BA0A-60307F1B7F9D}"/>
            </a:ext>
          </a:extLst>
        </cdr:cNvPr>
        <cdr:cNvSpPr txBox="1"/>
      </cdr:nvSpPr>
      <cdr:spPr>
        <a:xfrm xmlns:a="http://schemas.openxmlformats.org/drawingml/2006/main">
          <a:off x="-936301" y="5085162"/>
          <a:ext cx="5036949" cy="74391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2000" dirty="0">
            <a:solidFill>
              <a:schemeClr val="tx1"/>
            </a:solidFill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0.45649</cdr:x>
      <cdr:y>0.41176</cdr:y>
    </cdr:from>
    <cdr:to>
      <cdr:x>0.54351</cdr:x>
      <cdr:y>0.58824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6B418324-C0CD-46EB-8EC5-5CFB5F113DE7}"/>
            </a:ext>
          </a:extLst>
        </cdr:cNvPr>
        <cdr:cNvSpPr txBox="1"/>
      </cdr:nvSpPr>
      <cdr:spPr>
        <a:xfrm xmlns:a="http://schemas.openxmlformats.org/drawingml/2006/main">
          <a:off x="4796725" y="213360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0.02412</cdr:x>
      <cdr:y>0.82353</cdr:y>
    </cdr:from>
    <cdr:to>
      <cdr:x>0.11114</cdr:x>
      <cdr:y>1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043585CD-851D-4920-AB06-42C3B84885E8}"/>
            </a:ext>
          </a:extLst>
        </cdr:cNvPr>
        <cdr:cNvSpPr txBox="1"/>
      </cdr:nvSpPr>
      <cdr:spPr>
        <a:xfrm xmlns:a="http://schemas.openxmlformats.org/drawingml/2006/main">
          <a:off x="253428" y="4619272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>
            <a:solidFill>
              <a:schemeClr val="tx1"/>
            </a:solidFill>
          </a:endParaRP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0.19787</cdr:x>
      <cdr:y>0.23</cdr:y>
    </cdr:from>
    <cdr:to>
      <cdr:x>0.85818</cdr:x>
      <cdr:y>0.55813</cdr:y>
    </cdr:to>
    <cdr:sp macro="" textlink="">
      <cdr:nvSpPr>
        <cdr:cNvPr id="2" name="Rectangle 1"/>
        <cdr:cNvSpPr/>
      </cdr:nvSpPr>
      <cdr:spPr>
        <a:xfrm xmlns:a="http://schemas.openxmlformats.org/drawingml/2006/main">
          <a:off x="1036574" y="657225"/>
          <a:ext cx="3459225" cy="937629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lIns="91440" tIns="45720" rIns="91440" bIns="45720">
          <a:spAutoFit/>
        </a:bodyPr>
        <a:lstStyle xmlns:a="http://schemas.openxmlformats.org/drawingml/2006/main"/>
        <a:p xmlns:a="http://schemas.openxmlformats.org/drawingml/2006/main">
          <a:pPr algn="ctr"/>
          <a:endParaRPr lang="en-US" sz="5400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cdr:txBody>
    </cdr:sp>
  </cdr:relSizeAnchor>
</c:userShape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04-Nov-21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04-Nov-21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04-Nov-21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04-Nov-21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04-Nov-21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04-Nov-21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04-Nov-21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A39F7-F1EE-4BC3-A2EC-D7820843F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76496" y="1578618"/>
            <a:ext cx="9440034" cy="1828801"/>
          </a:xfrm>
        </p:spPr>
        <p:txBody>
          <a:bodyPr/>
          <a:lstStyle/>
          <a:p>
            <a:r>
              <a:rPr lang="en-US" sz="6000" dirty="0">
                <a:latin typeface="Cooper Black" panose="0208090404030B020404" pitchFamily="18" charset="0"/>
              </a:rPr>
              <a:t>Google Playstore</a:t>
            </a:r>
            <a:endParaRPr lang="en-US" dirty="0">
              <a:latin typeface="Cooper Black" panose="0208090404030B0204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A262F2-BBF8-4FC5-B2B9-F35C1DB643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41081" y="3363010"/>
            <a:ext cx="9440034" cy="1049867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A brief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772B39-5DB2-4BC0-BD7B-5EBBB2CDE883}"/>
              </a:ext>
            </a:extLst>
          </p:cNvPr>
          <p:cNvSpPr txBox="1"/>
          <p:nvPr/>
        </p:nvSpPr>
        <p:spPr>
          <a:xfrm>
            <a:off x="8793270" y="6204905"/>
            <a:ext cx="4597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By: Salmanul Faris E 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B9E68A-B52A-4B7B-9C0E-07B52B10242E}"/>
              </a:ext>
            </a:extLst>
          </p:cNvPr>
          <p:cNvSpPr txBox="1"/>
          <p:nvPr/>
        </p:nvSpPr>
        <p:spPr>
          <a:xfrm>
            <a:off x="6096000" y="3428999"/>
            <a:ext cx="91858" cy="469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056FAF-C340-4189-AF70-DCD9364F7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695" y="1578618"/>
            <a:ext cx="2929358" cy="2986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C0F9B9-7461-470E-A30B-15AF4E033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5231" y="4136746"/>
            <a:ext cx="969485" cy="107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29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8CE78-FDE2-4395-A5E8-482E1CAF9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13" y="-20375"/>
            <a:ext cx="10353762" cy="970450"/>
          </a:xfrm>
        </p:spPr>
        <p:txBody>
          <a:bodyPr>
            <a:normAutofit/>
          </a:bodyPr>
          <a:lstStyle/>
          <a:p>
            <a:r>
              <a:rPr lang="en-US" b="1" dirty="0"/>
              <a:t>Apps by Genres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000000-0008-0000-0500-000002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6960555"/>
              </p:ext>
            </p:extLst>
          </p:nvPr>
        </p:nvGraphicFramePr>
        <p:xfrm>
          <a:off x="734392" y="1451116"/>
          <a:ext cx="10555066" cy="4957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73CDACD7-30C6-4D0F-909E-98F0876F4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9458" y="287621"/>
            <a:ext cx="604087" cy="64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52786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3F56B-D97A-4221-8281-721E7F5BD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u="sng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9DE0F-42AC-4295-9F66-FAF4F3726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382192"/>
            <a:ext cx="10259421" cy="3240384"/>
          </a:xfrm>
        </p:spPr>
        <p:txBody>
          <a:bodyPr/>
          <a:lstStyle/>
          <a:p>
            <a:r>
              <a:rPr lang="en-US" sz="2400" dirty="0"/>
              <a:t>The most popular App is Subway surfers.</a:t>
            </a:r>
            <a:endParaRPr lang="en-US" sz="2800" dirty="0"/>
          </a:p>
          <a:p>
            <a:r>
              <a:rPr lang="en-US" sz="2400" dirty="0"/>
              <a:t>Most paid apps contains “Finance” category.</a:t>
            </a:r>
          </a:p>
          <a:p>
            <a:r>
              <a:rPr lang="en-US" sz="2400" dirty="0"/>
              <a:t>In every size of apps, Communication apps are #1.</a:t>
            </a:r>
          </a:p>
          <a:p>
            <a:r>
              <a:rPr lang="en-US" sz="2400" dirty="0"/>
              <a:t>Most Apps created in 4.1 Android version.</a:t>
            </a:r>
          </a:p>
          <a:p>
            <a:r>
              <a:rPr lang="en-US" sz="2400" dirty="0"/>
              <a:t>Top Genres is Shopping (44%).</a:t>
            </a:r>
          </a:p>
          <a:p>
            <a:endParaRPr lang="en-US" sz="24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16F2C6-0DFD-4056-9090-186734881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9458" y="287621"/>
            <a:ext cx="604087" cy="64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8024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0BBA65-CA7E-4C03-B865-4BE8B6B9A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-150313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29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431BA-E182-4A9A-B38D-B6C0CCB78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385" y="124374"/>
            <a:ext cx="10353762" cy="970450"/>
          </a:xfrm>
        </p:spPr>
        <p:txBody>
          <a:bodyPr/>
          <a:lstStyle/>
          <a:p>
            <a:r>
              <a:rPr lang="en-US" b="1" u="sng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416CE-7319-47C6-8F92-D017A0776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5704"/>
            <a:ext cx="10353762" cy="4058751"/>
          </a:xfrm>
        </p:spPr>
        <p:txBody>
          <a:bodyPr>
            <a:normAutofit/>
          </a:bodyPr>
          <a:lstStyle/>
          <a:p>
            <a:r>
              <a:rPr lang="en-US" sz="2400" dirty="0"/>
              <a:t>Analys most popular app by installation.</a:t>
            </a:r>
          </a:p>
          <a:p>
            <a:r>
              <a:rPr lang="en-US" sz="2400" dirty="0"/>
              <a:t>Analys most paid app category, and its total price.</a:t>
            </a:r>
          </a:p>
          <a:p>
            <a:r>
              <a:rPr lang="en-US" sz="2400" dirty="0"/>
              <a:t>Analys size of apps by category.</a:t>
            </a:r>
          </a:p>
          <a:p>
            <a:r>
              <a:rPr lang="en-US" sz="2400" dirty="0"/>
              <a:t>Analys most apps created in which Android version.</a:t>
            </a:r>
          </a:p>
          <a:p>
            <a:r>
              <a:rPr lang="en-US" sz="2400" dirty="0"/>
              <a:t>Analys which is the top Genres.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A3252D-A2BC-4200-A9EC-3F5917E12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9458" y="287621"/>
            <a:ext cx="604087" cy="64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5941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2BE3D-3CAC-4225-A59C-8ADD42FAD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066" y="124374"/>
            <a:ext cx="10353762" cy="970450"/>
          </a:xfrm>
        </p:spPr>
        <p:txBody>
          <a:bodyPr>
            <a:normAutofit/>
          </a:bodyPr>
          <a:lstStyle/>
          <a:p>
            <a:r>
              <a:rPr lang="en-US" sz="4400" b="1" i="1" u="sng" dirty="0">
                <a:solidFill>
                  <a:schemeClr val="tx1">
                    <a:lumMod val="85000"/>
                  </a:schemeClr>
                </a:solidFill>
              </a:rPr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FED13-3DF0-483F-8C92-61608463BF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364" y="1594662"/>
            <a:ext cx="10353762" cy="4058751"/>
          </a:xfrm>
        </p:spPr>
        <p:txBody>
          <a:bodyPr>
            <a:normAutofit fontScale="62500" lnSpcReduction="20000"/>
          </a:bodyPr>
          <a:lstStyle/>
          <a:p>
            <a:r>
              <a:rPr lang="en-US" sz="3200" dirty="0"/>
              <a:t>I am downloading this dataset from kaggle.com.</a:t>
            </a:r>
          </a:p>
          <a:p>
            <a:r>
              <a:rPr lang="en-US" sz="3200" dirty="0"/>
              <a:t>This dataset belongs to google playstore Apps.</a:t>
            </a:r>
          </a:p>
          <a:p>
            <a:r>
              <a:rPr lang="en-US" sz="3200" dirty="0"/>
              <a:t>This dataset contains</a:t>
            </a:r>
            <a:r>
              <a:rPr lang="en-US" sz="3100" dirty="0"/>
              <a:t>:</a:t>
            </a:r>
            <a:endParaRPr lang="en-US" sz="2600" dirty="0"/>
          </a:p>
          <a:p>
            <a:pPr lvl="1"/>
            <a:r>
              <a:rPr lang="en-US" sz="2900" dirty="0"/>
              <a:t>App name.</a:t>
            </a:r>
          </a:p>
          <a:p>
            <a:pPr lvl="1"/>
            <a:r>
              <a:rPr lang="en-US" sz="2900" dirty="0"/>
              <a:t>Category.</a:t>
            </a:r>
          </a:p>
          <a:p>
            <a:pPr lvl="1"/>
            <a:r>
              <a:rPr lang="en-US" sz="2900" dirty="0"/>
              <a:t>Rating.</a:t>
            </a:r>
          </a:p>
          <a:p>
            <a:pPr lvl="1"/>
            <a:r>
              <a:rPr lang="en-US" sz="2900" dirty="0"/>
              <a:t>Reviews.</a:t>
            </a:r>
          </a:p>
          <a:p>
            <a:pPr lvl="1"/>
            <a:r>
              <a:rPr lang="en-US" sz="2900" dirty="0"/>
              <a:t>Size of App.</a:t>
            </a:r>
          </a:p>
          <a:p>
            <a:pPr lvl="1"/>
            <a:r>
              <a:rPr lang="en-US" sz="2900" dirty="0"/>
              <a:t>Installs.</a:t>
            </a:r>
          </a:p>
          <a:p>
            <a:pPr lvl="1"/>
            <a:r>
              <a:rPr lang="en-US" sz="2900" dirty="0"/>
              <a:t>Type (Free/Paid).</a:t>
            </a:r>
          </a:p>
          <a:p>
            <a:pPr lvl="1"/>
            <a:r>
              <a:rPr lang="en-US" sz="2900" dirty="0"/>
              <a:t>Android version.</a:t>
            </a:r>
          </a:p>
          <a:p>
            <a:pPr marL="3690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DCD4C0-93C4-4E1A-954D-5077C6902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9458" y="287621"/>
            <a:ext cx="604087" cy="64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45713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7E0CF-7461-4586-96BB-45F82B9EA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24373"/>
            <a:ext cx="10353762" cy="97045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Top</a:t>
            </a:r>
            <a:r>
              <a:rPr lang="en-US" b="1" baseline="0" dirty="0">
                <a:solidFill>
                  <a:srgbClr val="FFFF00"/>
                </a:solidFill>
              </a:rPr>
              <a:t> 10</a:t>
            </a:r>
            <a:r>
              <a:rPr lang="en-US" b="1" dirty="0">
                <a:solidFill>
                  <a:srgbClr val="FFFF00"/>
                </a:solidFill>
              </a:rPr>
              <a:t> installed Apps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6989616"/>
              </p:ext>
            </p:extLst>
          </p:nvPr>
        </p:nvGraphicFramePr>
        <p:xfrm>
          <a:off x="11289458" y="474944"/>
          <a:ext cx="400832" cy="2693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C3DF4FE5-7FBB-4E36-AEAB-88FB931BD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9458" y="287620"/>
            <a:ext cx="604087" cy="643957"/>
          </a:xfrm>
          <a:prstGeom prst="rect">
            <a:avLst/>
          </a:prstGeom>
        </p:spPr>
      </p:pic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70B66BB-BA79-4212-AC66-ADD1B81026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3888070"/>
              </p:ext>
            </p:extLst>
          </p:nvPr>
        </p:nvGraphicFramePr>
        <p:xfrm>
          <a:off x="298455" y="287620"/>
          <a:ext cx="10936039" cy="61218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F97676F-588B-476E-A2F7-1976175F72FD}"/>
              </a:ext>
            </a:extLst>
          </p:cNvPr>
          <p:cNvSpPr txBox="1"/>
          <p:nvPr/>
        </p:nvSpPr>
        <p:spPr>
          <a:xfrm>
            <a:off x="743919" y="6383056"/>
            <a:ext cx="3629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Subway surfers- 6 Billion installs</a:t>
            </a:r>
          </a:p>
        </p:txBody>
      </p:sp>
    </p:spTree>
    <p:extLst>
      <p:ext uri="{BB962C8B-B14F-4D97-AF65-F5344CB8AC3E}">
        <p14:creationId xmlns:p14="http://schemas.microsoft.com/office/powerpoint/2010/main" val="219729557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E73FE-27BB-4FA2-BBD8-10FE7388E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87621"/>
            <a:ext cx="10353762" cy="970450"/>
          </a:xfrm>
        </p:spPr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85000"/>
                  </a:schemeClr>
                </a:solidFill>
              </a:rPr>
              <a:t>Most</a:t>
            </a:r>
            <a:r>
              <a:rPr lang="en-US" b="1" baseline="0" dirty="0">
                <a:solidFill>
                  <a:schemeClr val="tx1">
                    <a:lumMod val="85000"/>
                  </a:schemeClr>
                </a:solidFill>
              </a:rPr>
              <a:t> Popular category by rating</a:t>
            </a:r>
            <a:br>
              <a:rPr lang="en-US" dirty="0">
                <a:solidFill>
                  <a:schemeClr val="tx1">
                    <a:lumMod val="85000"/>
                  </a:schemeClr>
                </a:solidFill>
              </a:rPr>
            </a:br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000000-0008-0000-0100-000002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8097056"/>
              </p:ext>
            </p:extLst>
          </p:nvPr>
        </p:nvGraphicFramePr>
        <p:xfrm>
          <a:off x="913795" y="1543887"/>
          <a:ext cx="10725432" cy="53752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D8109A1B-F663-4B74-855E-1B7BF59D1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9458" y="287621"/>
            <a:ext cx="604087" cy="64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91198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89DC9-863A-47BA-8763-9837D0655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13" y="233820"/>
            <a:ext cx="10353762" cy="970450"/>
          </a:xfrm>
        </p:spPr>
        <p:txBody>
          <a:bodyPr>
            <a:normAutofit/>
          </a:bodyPr>
          <a:lstStyle/>
          <a:p>
            <a:r>
              <a:rPr lang="en-US" sz="4000" b="1" i="1" dirty="0">
                <a:solidFill>
                  <a:srgbClr val="CCCC00"/>
                </a:solidFill>
              </a:rPr>
              <a:t>Free</a:t>
            </a:r>
            <a:r>
              <a:rPr lang="en-US" sz="4000" b="1" i="1" baseline="0" dirty="0">
                <a:solidFill>
                  <a:srgbClr val="CCCC00"/>
                </a:solidFill>
              </a:rPr>
              <a:t> VS Paid Apps by Category</a:t>
            </a:r>
            <a:endParaRPr lang="en-US" b="1" i="1" dirty="0">
              <a:solidFill>
                <a:srgbClr val="CCCC00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000000-0008-0000-0200-000004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191878"/>
              </p:ext>
            </p:extLst>
          </p:nvPr>
        </p:nvGraphicFramePr>
        <p:xfrm>
          <a:off x="1094493" y="1731212"/>
          <a:ext cx="10353675" cy="4059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7EA55F0-D9E4-42B9-BD0A-030A6E279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9458" y="287621"/>
            <a:ext cx="604087" cy="64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6350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7EE2E-8F9C-4D73-A05F-3F1E3E693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Price for paid Apps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000000-0008-0000-0300-000002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9324751"/>
              </p:ext>
            </p:extLst>
          </p:nvPr>
        </p:nvGraphicFramePr>
        <p:xfrm>
          <a:off x="485412" y="1406498"/>
          <a:ext cx="11706588" cy="44518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BF9E942F-17B4-404E-BD9A-A89DA5F7A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9458" y="287621"/>
            <a:ext cx="604087" cy="64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17871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0CC9B-B9C6-4904-AA5E-3549DF635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-116366"/>
            <a:ext cx="10353762" cy="970450"/>
          </a:xfrm>
        </p:spPr>
        <p:txBody>
          <a:bodyPr>
            <a:normAutofit/>
          </a:bodyPr>
          <a:lstStyle/>
          <a:p>
            <a:r>
              <a:rPr lang="en-US" b="1" dirty="0"/>
              <a:t>App size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0F9F21-A4E0-4812-8716-C385A04EE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9458" y="287621"/>
            <a:ext cx="604087" cy="643957"/>
          </a:xfrm>
          <a:prstGeom prst="rect">
            <a:avLst/>
          </a:prstGeom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0000000-0008-0000-04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9614748"/>
              </p:ext>
            </p:extLst>
          </p:nvPr>
        </p:nvGraphicFramePr>
        <p:xfrm>
          <a:off x="515236" y="931577"/>
          <a:ext cx="11000005" cy="54227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5500046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C54B3-C85F-44BE-AF29-0B9BEF9F8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696" y="196356"/>
            <a:ext cx="10353762" cy="970450"/>
          </a:xfrm>
        </p:spPr>
        <p:txBody>
          <a:bodyPr>
            <a:normAutofit/>
          </a:bodyPr>
          <a:lstStyle/>
          <a:p>
            <a:r>
              <a:rPr lang="en-US" b="1" dirty="0"/>
              <a:t>Version</a:t>
            </a:r>
            <a:r>
              <a:rPr lang="en-US" b="1" baseline="0" dirty="0"/>
              <a:t> wise Apps</a:t>
            </a:r>
            <a:endParaRPr lang="en-US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000000-0008-0000-0600-000003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6053880"/>
              </p:ext>
            </p:extLst>
          </p:nvPr>
        </p:nvGraphicFramePr>
        <p:xfrm>
          <a:off x="806428" y="2113365"/>
          <a:ext cx="10353675" cy="4059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68DDE507-144C-4284-AF05-535967EFC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9458" y="287621"/>
            <a:ext cx="604087" cy="64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572350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252</TotalTime>
  <Words>181</Words>
  <Application>Microsoft Office PowerPoint</Application>
  <PresentationFormat>Widescreen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Algerian</vt:lpstr>
      <vt:lpstr>Arial</vt:lpstr>
      <vt:lpstr>Calisto MT</vt:lpstr>
      <vt:lpstr>Cooper Black</vt:lpstr>
      <vt:lpstr>Wingdings 2</vt:lpstr>
      <vt:lpstr>Slate</vt:lpstr>
      <vt:lpstr>Google Playstore</vt:lpstr>
      <vt:lpstr>Agenda</vt:lpstr>
      <vt:lpstr>Description</vt:lpstr>
      <vt:lpstr>Top 10 installed Apps</vt:lpstr>
      <vt:lpstr> Most Popular category by rating </vt:lpstr>
      <vt:lpstr>Free VS Paid Apps by Category</vt:lpstr>
      <vt:lpstr>Price for paid Apps</vt:lpstr>
      <vt:lpstr>App size</vt:lpstr>
      <vt:lpstr>Version wise Apps</vt:lpstr>
      <vt:lpstr>Apps by Genres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Salmanul Faris</dc:creator>
  <cp:lastModifiedBy>Salmanul Faris</cp:lastModifiedBy>
  <cp:revision>28</cp:revision>
  <dcterms:created xsi:type="dcterms:W3CDTF">2021-10-31T05:11:11Z</dcterms:created>
  <dcterms:modified xsi:type="dcterms:W3CDTF">2021-11-04T16:26:52Z</dcterms:modified>
</cp:coreProperties>
</file>

<file path=docProps/thumbnail.jpeg>
</file>